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5" r:id="rId3"/>
    <p:sldId id="302" r:id="rId4"/>
    <p:sldId id="296" r:id="rId5"/>
    <p:sldId id="303" r:id="rId6"/>
    <p:sldId id="304" r:id="rId7"/>
    <p:sldId id="305" r:id="rId8"/>
    <p:sldId id="306" r:id="rId9"/>
    <p:sldId id="299" r:id="rId10"/>
    <p:sldId id="300" r:id="rId11"/>
    <p:sldId id="301" r:id="rId12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9E1"/>
    <a:srgbClr val="95C21E"/>
    <a:srgbClr val="3E7090"/>
    <a:srgbClr val="685135"/>
    <a:srgbClr val="BDA07D"/>
    <a:srgbClr val="F5F9F9"/>
    <a:srgbClr val="627272"/>
    <a:srgbClr val="93A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7CA0A6-8048-92EF-B5FB-D5479E9C0D81}" v="21" dt="2024-12-09T21:30:17.511"/>
    <p1510:client id="{5E49E1D5-827A-E6D2-F63A-072807D87B13}" v="214" dt="2024-12-09T21:27:07.307"/>
    <p1510:client id="{83BED1DD-E1DF-D265-70B7-3A6D3A0B0683}" v="292" dt="2024-12-11T17:28:00.305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0F37A4CE-17BB-4BB2-AC7B-97495293E2AC}" type="datetimeFigureOut">
              <a:rPr lang="de-DE" smtClean="0"/>
              <a:t>19.12.2024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BE0EF92D-82DD-4142-BCE8-036B91487D2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2C86C8F5-2FDA-4718-81AA-24F4816BBD56}" type="datetimeFigureOut">
              <a:rPr lang="de-DE" smtClean="0"/>
              <a:t>19.12.2024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C58EC616-C518-4358-9496-6C33B2F5FA5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1822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BEA4-CB21-3848-3EB8-DB8B17C7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A2AB0C3-C262-6D60-1B0A-A79057DF0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574B84-5B8C-2266-BB73-A5E51F603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E48660-EC36-2DA9-A3D3-5FA002EF1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546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rtlCol="0" anchor="b"/>
          <a:lstStyle>
            <a:lvl1pPr>
              <a:lnSpc>
                <a:spcPct val="100000"/>
              </a:lnSpc>
              <a:defRPr lang="de-DE" sz="50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EEBC2D4-4F41-249E-7141-E0E12113CE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rtlCol="0"/>
          <a:lstStyle>
            <a:lvl1pPr>
              <a:defRPr lang="de-DE">
                <a:noFill/>
              </a:defRPr>
            </a:lvl1pPr>
            <a:lvl2pPr>
              <a:defRPr lang="de-DE">
                <a:noFill/>
              </a:defRPr>
            </a:lvl2pPr>
            <a:lvl3pPr>
              <a:defRPr lang="de-DE">
                <a:noFill/>
              </a:defRPr>
            </a:lvl3pPr>
            <a:lvl4pPr>
              <a:defRPr lang="de-DE">
                <a:noFill/>
              </a:defRPr>
            </a:lvl4pPr>
            <a:lvl5pPr>
              <a:defRPr lang="de-DE">
                <a:noFill/>
              </a:defRPr>
            </a:lvl5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tei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rtlCol="0" anchor="ctr"/>
          <a:lstStyle>
            <a:lvl1pPr algn="l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rtlCol="0" anchor="ctr"/>
          <a:lstStyle>
            <a:lvl1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de-DE" sz="1600" cap="none" spc="50" baseline="0">
                <a:latin typeface="+mn-lt"/>
              </a:defRPr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1220C40-4EC0-BFB1-D615-1455BA15A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3684897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/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78B9A4D3-8D91-4865-B422-5F60885A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3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5FEA1AD-EC70-422F-BADD-FCA14BF9D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>
              <a:solidFill>
                <a:schemeClr val="accent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C84996E-63EA-4C88-816A-3AE158BB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CA09893-F9A1-4FA2-A462-C1C443EC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29FBC17-744B-4367-90B4-20C9CDBD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9FD6CCE-53EA-424C-A29B-35A77F7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>
              <a:solidFill>
                <a:schemeClr val="accent1"/>
              </a:solidFill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1ADC218-9303-4431-8BD2-4D5F9C19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4F724929-97F8-4988-BD69-D86CAA695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F80FEF08-1FB7-46B4-AB6B-D672A96A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platzhalter 22">
            <a:extLst>
              <a:ext uri="{FF2B5EF4-FFF2-40B4-BE49-F238E27FC236}">
                <a16:creationId xmlns:a16="http://schemas.microsoft.com/office/drawing/2014/main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0" name="Textplatzhalter 22">
            <a:extLst>
              <a:ext uri="{FF2B5EF4-FFF2-40B4-BE49-F238E27FC236}">
                <a16:creationId xmlns:a16="http://schemas.microsoft.com/office/drawing/2014/main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0E574CD7-C8A6-4F56-81B4-F72FB22E0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50FC7994-2504-4FF9-81F5-24405FEF0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spaltiges Layou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8101351-79F8-4AD7-A22B-E7AFB1C6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5B7BBE6-4278-4E33-9044-72A2E0C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>
              <a:solidFill>
                <a:schemeClr val="accent3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00E549E-0E7C-4599-B51C-97AA7E52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F7C507F-AD4D-47B6-88C3-C1D0154F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A0266B1-BBD1-44C0-8D4C-4E651D32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71BB1CE-E3FA-4E7F-A54B-3FB675098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normalizeH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7" name="Textplatzhalter 22">
            <a:extLst>
              <a:ext uri="{FF2B5EF4-FFF2-40B4-BE49-F238E27FC236}">
                <a16:creationId xmlns:a16="http://schemas.microsoft.com/office/drawing/2014/main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8" name="Textplatzhalter 22">
            <a:extLst>
              <a:ext uri="{FF2B5EF4-FFF2-40B4-BE49-F238E27FC236}">
                <a16:creationId xmlns:a16="http://schemas.microsoft.com/office/drawing/2014/main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9" name="Textplatzhalter 22">
            <a:extLst>
              <a:ext uri="{FF2B5EF4-FFF2-40B4-BE49-F238E27FC236}">
                <a16:creationId xmlns:a16="http://schemas.microsoft.com/office/drawing/2014/main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">
            <a:extLst>
              <a:ext uri="{FF2B5EF4-FFF2-40B4-BE49-F238E27FC236}">
                <a16:creationId xmlns:a16="http://schemas.microsoft.com/office/drawing/2014/main" id="{A750E0F3-3708-7BB7-7A9E-123ED3BAC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6D283EBF-8FBA-4A7A-9DCE-23E0BF7F6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664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664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8" name="Bildplatzhalter 9">
            <a:extLst>
              <a:ext uri="{FF2B5EF4-FFF2-40B4-BE49-F238E27FC236}">
                <a16:creationId xmlns:a16="http://schemas.microsoft.com/office/drawing/2014/main" id="{D517EAC0-89E0-4247-B048-92F65C868A7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236976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07792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07792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9" name="Bildplatzhalter 9">
            <a:extLst>
              <a:ext uri="{FF2B5EF4-FFF2-40B4-BE49-F238E27FC236}">
                <a16:creationId xmlns:a16="http://schemas.microsoft.com/office/drawing/2014/main" id="{7847BEB8-AC95-445E-AFB4-34B7658BB99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404104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14" name="Textplatzhalter 17">
            <a:extLst>
              <a:ext uri="{FF2B5EF4-FFF2-40B4-BE49-F238E27FC236}">
                <a16:creationId xmlns:a16="http://schemas.microsoft.com/office/drawing/2014/main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4920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4920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7" name="Bildplatzhalter 9">
            <a:extLst>
              <a:ext uri="{FF2B5EF4-FFF2-40B4-BE49-F238E27FC236}">
                <a16:creationId xmlns:a16="http://schemas.microsoft.com/office/drawing/2014/main" id="{7B6B3681-1E21-44DA-AADA-F5E638A8742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571232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33" name="Textplatzhalter 17">
            <a:extLst>
              <a:ext uri="{FF2B5EF4-FFF2-40B4-BE49-F238E27FC236}">
                <a16:creationId xmlns:a16="http://schemas.microsoft.com/office/drawing/2014/main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42048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4" name="Textplatzhalter 17">
            <a:extLst>
              <a:ext uri="{FF2B5EF4-FFF2-40B4-BE49-F238E27FC236}">
                <a16:creationId xmlns:a16="http://schemas.microsoft.com/office/drawing/2014/main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242048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8" name="Bildplatzhalter 9">
            <a:extLst>
              <a:ext uri="{FF2B5EF4-FFF2-40B4-BE49-F238E27FC236}">
                <a16:creationId xmlns:a16="http://schemas.microsoft.com/office/drawing/2014/main" id="{026B0125-C5D1-4397-BA37-9D1FCB7DA71E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9738360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35" name="Textplatzhalter 17">
            <a:extLst>
              <a:ext uri="{FF2B5EF4-FFF2-40B4-BE49-F238E27FC236}">
                <a16:creationId xmlns:a16="http://schemas.microsoft.com/office/drawing/2014/main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409176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6" name="Textplatzhalter 17">
            <a:extLst>
              <a:ext uri="{FF2B5EF4-FFF2-40B4-BE49-F238E27FC236}">
                <a16:creationId xmlns:a16="http://schemas.microsoft.com/office/drawing/2014/main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409176" y="5431536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3EAB4BA-80BD-7371-B929-19121B20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44474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D5AB06E-DF62-F8F9-5394-965FE9EF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8818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499703C-0E17-F953-C69A-F4BE3C334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9959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64C6290-D338-8FBA-9D0B-CAF45DE68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39717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4104D8C7-8727-8343-DFC8-E415C809B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78565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1314"/>
            <a:ext cx="12192000" cy="3806686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D4B8443F-E5FA-5D35-EFF6-7896CFEE7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063838"/>
            <a:ext cx="5066324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0B9C9904-11DE-F8AA-4316-5ACEC5829E3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3343275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0253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" y="502920"/>
            <a:ext cx="5010912" cy="1627632"/>
          </a:xfrm>
          <a:prstGeom prst="rect">
            <a:avLst/>
          </a:prstGeom>
          <a:noFill/>
        </p:spPr>
        <p:txBody>
          <a:bodyPr lIns="91440" tIns="45720" rIns="91440" bIns="45720" rtlCol="0" anchor="t" anchorCtr="0"/>
          <a:lstStyle>
            <a:lvl1pPr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5" name="Bildplatzhalter 2">
            <a:extLst>
              <a:ext uri="{FF2B5EF4-FFF2-40B4-BE49-F238E27FC236}">
                <a16:creationId xmlns:a16="http://schemas.microsoft.com/office/drawing/2014/main" id="{38C8EB8A-A968-4E47-AE69-9A01E7717E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496" y="2752344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0288" y="1911096"/>
            <a:ext cx="2350008" cy="996696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lIns="1371600" bIns="365760" rtlCol="0" anchor="ctr"/>
          <a:lstStyle>
            <a:lvl1pPr marL="0" indent="0" algn="l">
              <a:buNone/>
              <a:defRPr lang="de-DE" sz="2000" i="0" cap="none" spc="200" baseline="0">
                <a:noFill/>
                <a:latin typeface="+mj-lt"/>
              </a:defRPr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1F8DE9-CF33-BBAF-FFA6-1487D09E6B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46136" y="0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4" name="Bildplatzhalter 2">
            <a:extLst>
              <a:ext uri="{FF2B5EF4-FFF2-40B4-BE49-F238E27FC236}">
                <a16:creationId xmlns:a16="http://schemas.microsoft.com/office/drawing/2014/main" id="{E37F6F0D-FCD4-63B1-5371-FFB63A75BB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46136" y="3602736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9A62FB8A-A588-91BB-620B-64E5D2090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7B9DAAC-E781-43E6-913C-893B8D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655546"/>
            <a:ext cx="12192001" cy="5202454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>
              <a:solidFill>
                <a:schemeClr val="accent3"/>
              </a:solidFill>
            </a:endParaRPr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6584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6584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0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0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Bildplatzhalter 5">
            <a:extLst>
              <a:ext uri="{FF2B5EF4-FFF2-40B4-BE49-F238E27FC236}">
                <a16:creationId xmlns:a16="http://schemas.microsoft.com/office/drawing/2014/main" id="{9C76B36E-858A-1EFF-2A70-C8D5ADDC0C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52777FD6-2BEA-C70A-1C6D-8885D53E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2470543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7ABE26A-0746-BC10-0802-C29EAD6C2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968402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7" r:id="rId4"/>
    <p:sldLayoutId id="2147483656" r:id="rId5"/>
    <p:sldLayoutId id="2147483665" r:id="rId6"/>
    <p:sldLayoutId id="2147483652" r:id="rId7"/>
    <p:sldLayoutId id="2147483658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773" y="3540339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>
                <a:solidFill>
                  <a:schemeClr val="tx1"/>
                </a:solidFill>
              </a:rPr>
              <a:t>IP - Entwicklung eines automatisierten Pflanzenbewässerungssystems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A37C1019-D992-06C7-BBAF-C153A2F43F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/>
          </a:p>
        </p:txBody>
      </p:sp>
      <p:pic>
        <p:nvPicPr>
          <p:cNvPr id="6" name="Bildplatzhalter 7">
            <a:extLst>
              <a:ext uri="{FF2B5EF4-FFF2-40B4-BE49-F238E27FC236}">
                <a16:creationId xmlns:a16="http://schemas.microsoft.com/office/drawing/2014/main" id="{E1CF7D3E-20E2-C131-454E-EE0C6D941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  <a:prstGeom prst="rect">
            <a:avLst/>
          </a:prstGeom>
        </p:spPr>
      </p:pic>
      <p:sp>
        <p:nvSpPr>
          <p:cNvPr id="12" name="Titel 3">
            <a:extLst>
              <a:ext uri="{FF2B5EF4-FFF2-40B4-BE49-F238E27FC236}">
                <a16:creationId xmlns:a16="http://schemas.microsoft.com/office/drawing/2014/main" id="{48B88B25-3858-BAE0-CAB0-729C0939F550}"/>
              </a:ext>
            </a:extLst>
          </p:cNvPr>
          <p:cNvSpPr txBox="1">
            <a:spLocks/>
          </p:cNvSpPr>
          <p:nvPr/>
        </p:nvSpPr>
        <p:spPr>
          <a:xfrm>
            <a:off x="283773" y="678114"/>
            <a:ext cx="5444231" cy="2862225"/>
          </a:xfrm>
          <a:prstGeom prst="rect">
            <a:avLst/>
          </a:prstGeom>
        </p:spPr>
        <p:txBody>
          <a:bodyPr lIns="91440" tIns="45720" rIns="91440" bIns="45720" rtlCol="0" anchor="b"/>
          <a:lstStyle>
            <a:defPPr>
              <a:defRPr lang="de-DE"/>
            </a:defPPr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5000" kern="1200" cap="all" spc="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>
                <a:solidFill>
                  <a:schemeClr val="accent1"/>
                </a:solidFill>
              </a:rPr>
              <a:t>Regeltermin 5</a:t>
            </a:r>
            <a:endParaRPr lang="de-DE" sz="4800">
              <a:solidFill>
                <a:schemeClr val="accent1"/>
              </a:solidFill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6C648-4FAA-1A3C-02D8-618D32223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87006"/>
                  <a:lumOff val="12994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0000" tIns="45720" rIns="91440" bIns="45720" rtlCol="0" anchor="ctr" anchorCtr="0"/>
          <a:lstStyle/>
          <a:p>
            <a:r>
              <a:rPr lang="de-DE" sz="4000">
                <a:solidFill>
                  <a:schemeClr val="bg1"/>
                </a:solidFill>
                <a:cs typeface="Segoe UI Light"/>
              </a:rPr>
              <a:t>Inhalt</a:t>
            </a:r>
            <a:endParaRPr lang="de-DE" sz="4000">
              <a:solidFill>
                <a:schemeClr val="bg1"/>
              </a:solidFill>
            </a:endParaRP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90E8219-14EB-55CA-3467-64EFC52B3A24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>
              <a:cs typeface="Segoe UI Light"/>
            </a:endParaRPr>
          </a:p>
          <a:p>
            <a:pPr marL="514350" indent="-514350"/>
            <a:r>
              <a:rPr lang="de-DE">
                <a:cs typeface="Segoe UI Light"/>
              </a:rPr>
              <a:t>Ergebnisse seit letztem Regeltermin</a:t>
            </a:r>
          </a:p>
          <a:p>
            <a:pPr lvl="1"/>
            <a:r>
              <a:rPr lang="de-DE">
                <a:cs typeface="Segoe UI Light"/>
              </a:rPr>
              <a:t>Hardware</a:t>
            </a:r>
          </a:p>
          <a:p>
            <a:pPr lvl="1"/>
            <a:r>
              <a:rPr lang="de-DE">
                <a:cs typeface="Segoe UI Light"/>
              </a:rPr>
              <a:t>Software</a:t>
            </a:r>
          </a:p>
          <a:p>
            <a:pPr marL="514350" indent="-514350"/>
            <a:r>
              <a:rPr lang="de-DE">
                <a:cs typeface="Segoe UI Light"/>
              </a:rPr>
              <a:t>Arbeitsstunden</a:t>
            </a:r>
          </a:p>
          <a:p>
            <a:pPr marL="514350" indent="-514350"/>
            <a:r>
              <a:rPr lang="de-DE">
                <a:cs typeface="Segoe UI Light"/>
              </a:rPr>
              <a:t>Nächste Ziele</a:t>
            </a:r>
            <a:endParaRPr lang="en-US">
              <a:cs typeface="Segoe UI Light"/>
            </a:endParaRP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DCC9B7-38AE-FDBB-C7ED-3AAD815A84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448800" y="2276475"/>
            <a:ext cx="2743200" cy="422275"/>
          </a:xfrm>
          <a:prstGeom prst="rect">
            <a:avLst/>
          </a:prstGeom>
        </p:spPr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  <p:pic>
        <p:nvPicPr>
          <p:cNvPr id="41" name="Bildplatzhalter 7">
            <a:extLst>
              <a:ext uri="{FF2B5EF4-FFF2-40B4-BE49-F238E27FC236}">
                <a16:creationId xmlns:a16="http://schemas.microsoft.com/office/drawing/2014/main" id="{35FF2E2C-6A8A-79C5-675F-10CF21BB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7451910" y="2110460"/>
            <a:ext cx="4320990" cy="40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5117E-4EDE-FB16-0521-6A228F968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1C18AE-AF02-93C4-94E0-F586C6A9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>
                <a:solidFill>
                  <a:schemeClr val="bg1"/>
                </a:solidFill>
                <a:cs typeface="Segoe UI Light"/>
              </a:rPr>
              <a:t>Dokumentation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C8F7A-A6FD-636F-3106-A26BC7DA742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 lIns="91440" tIns="45720" rIns="91440" bIns="45720" rtlCol="0" anchor="t"/>
          <a:lstStyle/>
          <a:p>
            <a:r>
              <a:rPr lang="de-DE" dirty="0"/>
              <a:t>Dokumentation wird weiter aufbereitet und gepflegt</a:t>
            </a:r>
            <a:endParaRPr lang="de-DE" b="0" i="0" dirty="0">
              <a:effectLst/>
              <a:latin typeface="inheri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de-DE">
                <a:cs typeface="Segoe UI Light"/>
              </a:rPr>
              <a:t>Unser Farbschema eingebaut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de-DE" dirty="0">
                <a:cs typeface="Segoe UI Light"/>
              </a:rPr>
              <a:t>Herunterladbare Inhalte wie Powerpoints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de-DE" dirty="0">
                <a:cs typeface="Segoe UI Light"/>
              </a:rPr>
              <a:t>Deskriptivere Seitenbeschreibungen</a:t>
            </a:r>
          </a:p>
          <a:p>
            <a:endParaRPr lang="de-DE">
              <a:cs typeface="Segoe UI Light"/>
            </a:endParaRPr>
          </a:p>
          <a:p>
            <a:endParaRPr lang="de-DE">
              <a:cs typeface="Segoe UI Light"/>
            </a:endParaRPr>
          </a:p>
          <a:p>
            <a:endParaRPr lang="de-DE">
              <a:cs typeface="Segoe UI Light"/>
            </a:endParaRPr>
          </a:p>
          <a:p>
            <a:endParaRPr lang="de-DE">
              <a:cs typeface="Segoe UI Light"/>
            </a:endParaRP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52E1255B-79EC-046A-437B-A9ACC6748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2A523CB-8BF9-C37C-E053-55BE0786F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656" y="3252227"/>
            <a:ext cx="6542691" cy="34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99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0E9C3-6DA0-F924-8F84-4322E89F3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67463BF-E35F-2EFD-2C41-4B00FB42630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 lIns="91440" tIns="45720" rIns="91440" bIns="45720" rtlCol="0" anchor="t"/>
          <a:lstStyle/>
          <a:p>
            <a:pPr marL="0" indent="0">
              <a:buNone/>
            </a:pPr>
            <a:r>
              <a:rPr lang="de-DE" sz="1800" b="1"/>
              <a:t>Hardware Team – Status-Update</a:t>
            </a:r>
            <a:endParaRPr lang="en-US" sz="1800">
              <a:cs typeface="Segoe UI Light"/>
            </a:endParaRPr>
          </a:p>
          <a:p>
            <a:pPr marL="0" indent="0">
              <a:buNone/>
            </a:pPr>
            <a:r>
              <a:rPr lang="de-DE" sz="1800" b="1"/>
              <a:t>Aktueller Stand:</a:t>
            </a:r>
            <a:endParaRPr lang="de-DE" sz="1800">
              <a:cs typeface="Segoe UI Light"/>
            </a:endParaRPr>
          </a:p>
          <a:p>
            <a:r>
              <a:rPr lang="de-DE" sz="1800" b="1">
                <a:ea typeface="+mn-lt"/>
                <a:cs typeface="+mn-lt"/>
              </a:rPr>
              <a:t>Pumpe und Boost Converter:</a:t>
            </a:r>
            <a:endParaRPr lang="de-DE" sz="1800">
              <a:cs typeface="Segoe UI Light"/>
            </a:endParaRPr>
          </a:p>
          <a:p>
            <a:pPr lvl="1"/>
            <a:r>
              <a:rPr lang="de-DE" sz="1600">
                <a:ea typeface="+mn-lt"/>
                <a:cs typeface="+mn-lt"/>
              </a:rPr>
              <a:t>Ziel: Pumpe mit ca. 9 V betreiben.</a:t>
            </a:r>
            <a:endParaRPr lang="de-DE" sz="1600">
              <a:cs typeface="Segoe UI Light"/>
            </a:endParaRPr>
          </a:p>
          <a:p>
            <a:pPr lvl="1"/>
            <a:r>
              <a:rPr lang="de-DE" sz="1800">
                <a:ea typeface="+mn-lt"/>
                <a:cs typeface="+mn-lt"/>
              </a:rPr>
              <a:t>Problem: Gekaufte Boost Converter funktionieren nicht mit der niedrigen Eingangsspannung.</a:t>
            </a:r>
            <a:endParaRPr lang="de-DE" sz="1800">
              <a:cs typeface="Segoe UI Light"/>
            </a:endParaRPr>
          </a:p>
          <a:p>
            <a:pPr lvl="1"/>
            <a:r>
              <a:rPr lang="de-DE" sz="1800">
                <a:ea typeface="+mn-lt"/>
                <a:cs typeface="+mn-lt"/>
              </a:rPr>
              <a:t>Aktuell: Eigenbau eines Boost Converters in Arbeit.</a:t>
            </a:r>
            <a:endParaRPr lang="de-DE" sz="1800">
              <a:cs typeface="Segoe UI Light"/>
            </a:endParaRPr>
          </a:p>
          <a:p>
            <a:pPr lvl="2"/>
            <a:r>
              <a:rPr lang="de-DE" sz="1800">
                <a:ea typeface="+mn-lt"/>
                <a:cs typeface="+mn-lt"/>
              </a:rPr>
              <a:t>Herausforderungen: Praxistests mit Frequenzgenerator und Oszilloskop nötig (Unterstützung durch Nils).</a:t>
            </a:r>
            <a:endParaRPr lang="de-DE" sz="1800">
              <a:cs typeface="Segoe UI Light"/>
            </a:endParaRPr>
          </a:p>
          <a:p>
            <a:pPr lvl="1"/>
            <a:r>
              <a:rPr lang="de-DE" sz="1800">
                <a:ea typeface="+mn-lt"/>
                <a:cs typeface="+mn-lt"/>
              </a:rPr>
              <a:t>Fortschritt: Theoretisch einfach, in der Praxis Probleme bei der Abstimmung mit dem ESP32.</a:t>
            </a:r>
            <a:endParaRPr lang="de-DE" sz="1800">
              <a:cs typeface="Segoe UI Light"/>
            </a:endParaRPr>
          </a:p>
          <a:p>
            <a:r>
              <a:rPr lang="de-DE" sz="1800" b="1">
                <a:ea typeface="+mn-lt"/>
                <a:cs typeface="+mn-lt"/>
              </a:rPr>
              <a:t>ESP32-Pins:</a:t>
            </a:r>
            <a:endParaRPr lang="de-DE" sz="1800">
              <a:cs typeface="Segoe UI Light"/>
            </a:endParaRPr>
          </a:p>
          <a:p>
            <a:pPr lvl="1"/>
            <a:r>
              <a:rPr lang="de-DE" sz="1800">
                <a:ea typeface="+mn-lt"/>
                <a:cs typeface="+mn-lt"/>
              </a:rPr>
              <a:t>Einige Pins setzen High und Low nicht zuverlässig.</a:t>
            </a:r>
            <a:endParaRPr lang="de-DE" sz="1800">
              <a:cs typeface="Segoe UI Light"/>
            </a:endParaRPr>
          </a:p>
          <a:p>
            <a:pPr lvl="1"/>
            <a:r>
              <a:rPr lang="de-DE" sz="1800">
                <a:ea typeface="+mn-lt"/>
                <a:cs typeface="+mn-lt"/>
              </a:rPr>
              <a:t>Untersuchung läuft, um Ursachen in der Hardware oder Software zu identifizieren.</a:t>
            </a:r>
            <a:endParaRPr lang="de-DE" sz="1800">
              <a:cs typeface="Segoe UI Light"/>
            </a:endParaRPr>
          </a:p>
          <a:p>
            <a:pPr lvl="1"/>
            <a:r>
              <a:rPr lang="de-DE" sz="1800">
                <a:ea typeface="+mn-lt"/>
                <a:cs typeface="+mn-lt"/>
              </a:rPr>
              <a:t>Lösungsansatz: Nutzung funktionierender Pins als Workaround.</a:t>
            </a:r>
            <a:endParaRPr lang="de-DE" sz="1800">
              <a:cs typeface="Segoe UI Light"/>
            </a:endParaRPr>
          </a:p>
          <a:p>
            <a:endParaRPr lang="de-DE" sz="1800">
              <a:cs typeface="Segoe UI Light"/>
            </a:endParaRP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88BF0C82-6494-785B-5F0D-58AFA195A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03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B6A7-A2BE-DA81-B8FF-E2DCAEF01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B4CC3-5E12-E092-53B5-F8DB158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>
                <a:solidFill>
                  <a:schemeClr val="bg1"/>
                </a:solidFill>
                <a:cs typeface="Segoe UI Light"/>
              </a:rPr>
              <a:t>Software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AB3F7731-026D-C72B-3432-96493BF30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37A2001C-1C3B-572B-F378-5366B6539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775292"/>
          </a:xfrm>
        </p:spPr>
        <p:txBody>
          <a:bodyPr lIns="91440" tIns="45720" rIns="91440" bIns="45720" rtlCol="0" anchor="t"/>
          <a:lstStyle/>
          <a:p>
            <a:pPr>
              <a:buNone/>
            </a:pPr>
            <a:r>
              <a:rPr lang="de-DE" sz="1800" b="1"/>
              <a:t>Software Team – Status-Update</a:t>
            </a:r>
            <a:endParaRPr lang="en-US" sz="1800">
              <a:cs typeface="Segoe UI Light"/>
            </a:endParaRPr>
          </a:p>
          <a:p>
            <a:pPr>
              <a:buNone/>
            </a:pPr>
            <a:r>
              <a:rPr lang="de-DE" sz="1800" b="1" i="1"/>
              <a:t>Drip Master</a:t>
            </a:r>
            <a:endParaRPr lang="de-DE" sz="1800" i="1">
              <a:cs typeface="Segoe UI Light"/>
            </a:endParaRPr>
          </a:p>
          <a:p>
            <a:pPr>
              <a:buNone/>
            </a:pPr>
            <a:r>
              <a:rPr lang="de-DE" sz="1800" b="1">
                <a:ea typeface="+mn-lt"/>
                <a:cs typeface="+mn-lt"/>
              </a:rPr>
              <a:t>Aktueller Stand:</a:t>
            </a:r>
            <a:endParaRPr lang="de-DE" sz="1800">
              <a:cs typeface="Segoe UI Light"/>
            </a:endParaRPr>
          </a:p>
          <a:p>
            <a:pPr>
              <a:buFont typeface="Arial"/>
              <a:buChar char="•"/>
            </a:pPr>
            <a:r>
              <a:rPr lang="de-DE" sz="1800">
                <a:ea typeface="+mn-lt"/>
                <a:cs typeface="+mn-lt"/>
              </a:rPr>
              <a:t>Grundstruktur des Projekts aufgesetzt</a:t>
            </a:r>
            <a:endParaRPr lang="de-DE" sz="1800">
              <a:cs typeface="Segoe UI Light"/>
            </a:endParaRPr>
          </a:p>
          <a:p>
            <a:pPr>
              <a:buFont typeface="Arial"/>
            </a:pPr>
            <a:r>
              <a:rPr lang="de-DE" sz="1800">
                <a:ea typeface="+mn-lt"/>
                <a:cs typeface="+mn-lt"/>
              </a:rPr>
              <a:t>Einfache Bewässerungssteuerung implementiert (Simulation: 20ml via LED-Timing)</a:t>
            </a:r>
            <a:endParaRPr lang="de-DE" sz="1800">
              <a:cs typeface="Segoe UI Light"/>
            </a:endParaRPr>
          </a:p>
          <a:p>
            <a:pPr>
              <a:buFont typeface="Arial"/>
            </a:pPr>
            <a:r>
              <a:rPr lang="de-DE" sz="1800">
                <a:ea typeface="+mn-lt"/>
                <a:cs typeface="+mn-lt"/>
              </a:rPr>
              <a:t>Basis-Sleep-Zyklus (30s) für Testzwecke integriert</a:t>
            </a:r>
            <a:endParaRPr lang="de-DE" sz="1800">
              <a:cs typeface="Segoe UI Light"/>
            </a:endParaRPr>
          </a:p>
          <a:p>
            <a:pPr>
              <a:buFont typeface="Arial"/>
            </a:pPr>
            <a:r>
              <a:rPr lang="de-DE" sz="1800">
                <a:ea typeface="+mn-lt"/>
                <a:cs typeface="+mn-lt"/>
              </a:rPr>
              <a:t>Tank-</a:t>
            </a:r>
            <a:r>
              <a:rPr lang="de-DE" sz="1800" err="1">
                <a:ea typeface="+mn-lt"/>
                <a:cs typeface="+mn-lt"/>
              </a:rPr>
              <a:t>Reset</a:t>
            </a:r>
            <a:r>
              <a:rPr lang="de-DE" sz="1800">
                <a:ea typeface="+mn-lt"/>
                <a:cs typeface="+mn-lt"/>
              </a:rPr>
              <a:t> via Button-Handler funktionsfähig</a:t>
            </a:r>
            <a:endParaRPr lang="de-DE" sz="1800">
              <a:cs typeface="Segoe UI Light"/>
            </a:endParaRPr>
          </a:p>
          <a:p>
            <a:pPr indent="0">
              <a:buNone/>
            </a:pPr>
            <a:r>
              <a:rPr lang="de-DE" sz="1800" b="1">
                <a:ea typeface="+mn-lt"/>
                <a:cs typeface="+mn-lt"/>
              </a:rPr>
              <a:t>Offene Punkte:</a:t>
            </a:r>
            <a:endParaRPr lang="de-DE" sz="1800">
              <a:cs typeface="Segoe UI Light"/>
            </a:endParaRPr>
          </a:p>
          <a:p>
            <a:pPr>
              <a:buFont typeface="Arial"/>
            </a:pPr>
            <a:r>
              <a:rPr lang="de-DE" sz="1800" b="1" err="1">
                <a:ea typeface="+mn-lt"/>
                <a:cs typeface="+mn-lt"/>
              </a:rPr>
              <a:t>Zigbee</a:t>
            </a:r>
            <a:r>
              <a:rPr lang="de-DE" sz="1800" b="1">
                <a:ea typeface="+mn-lt"/>
                <a:cs typeface="+mn-lt"/>
              </a:rPr>
              <a:t>-Kommunikation:</a:t>
            </a:r>
            <a:endParaRPr lang="de-DE" sz="1800">
              <a:cs typeface="Segoe UI Light"/>
            </a:endParaRPr>
          </a:p>
          <a:p>
            <a:pPr marL="971550" lvl="1" indent="-285750">
              <a:buFont typeface="Arial"/>
            </a:pPr>
            <a:r>
              <a:rPr lang="de-DE" sz="1600">
                <a:ea typeface="+mn-lt"/>
                <a:cs typeface="+mn-lt"/>
              </a:rPr>
              <a:t>Struktur vorbereitet, aber vollständige Implementierung ausstehend</a:t>
            </a:r>
            <a:endParaRPr lang="de-DE" sz="1600">
              <a:cs typeface="Segoe UI Light"/>
            </a:endParaRPr>
          </a:p>
          <a:p>
            <a:pPr>
              <a:buFont typeface="Arial"/>
            </a:pPr>
            <a:r>
              <a:rPr lang="de-DE" sz="1800" b="1">
                <a:ea typeface="+mn-lt"/>
                <a:cs typeface="+mn-lt"/>
              </a:rPr>
              <a:t>Bewässerungssteuerung:</a:t>
            </a:r>
            <a:endParaRPr lang="de-DE" sz="1800">
              <a:cs typeface="Segoe UI Light"/>
            </a:endParaRPr>
          </a:p>
          <a:p>
            <a:pPr marL="971550" lvl="1" indent="-285750">
              <a:buFont typeface="Arial"/>
            </a:pPr>
            <a:r>
              <a:rPr lang="de-DE" sz="1600">
                <a:ea typeface="+mn-lt"/>
                <a:cs typeface="+mn-lt"/>
              </a:rPr>
              <a:t>Aktuell: Zeitbasierte Simulation (1ml = 1s)</a:t>
            </a:r>
            <a:endParaRPr lang="de-DE" sz="1600">
              <a:cs typeface="Segoe UI Light"/>
            </a:endParaRPr>
          </a:p>
          <a:p>
            <a:pPr marL="971550" lvl="1" indent="-285750">
              <a:buFont typeface="Arial"/>
            </a:pPr>
            <a:r>
              <a:rPr lang="de-DE" sz="1600">
                <a:ea typeface="+mn-lt"/>
                <a:cs typeface="+mn-lt"/>
              </a:rPr>
              <a:t>Ausstehend: Kalibrierung der Durchflussmengen und finale Timing-Parameter</a:t>
            </a:r>
            <a:endParaRPr lang="de-DE" sz="1600">
              <a:cs typeface="Segoe UI Light"/>
            </a:endParaRPr>
          </a:p>
          <a:p>
            <a:pPr marL="0" indent="0">
              <a:buNone/>
            </a:pPr>
            <a:endParaRPr lang="de-DE" sz="1800">
              <a:cs typeface="Segoe UI Light"/>
            </a:endParaRPr>
          </a:p>
          <a:p>
            <a:endParaRPr lang="de-DE" sz="1800"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944211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B6A7-A2BE-DA81-B8FF-E2DCAEF01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B4CC3-5E12-E092-53B5-F8DB158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>
                <a:solidFill>
                  <a:schemeClr val="bg1"/>
                </a:solidFill>
                <a:cs typeface="Segoe UI Light"/>
              </a:rPr>
              <a:t>Software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AB3F7731-026D-C72B-3432-96493BF30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37A2001C-1C3B-572B-F378-5366B6539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775292"/>
          </a:xfrm>
        </p:spPr>
        <p:txBody>
          <a:bodyPr lIns="91440" tIns="45720" rIns="91440" bIns="45720" rtlCol="0" anchor="t"/>
          <a:lstStyle/>
          <a:p>
            <a:pPr>
              <a:buNone/>
            </a:pPr>
            <a:r>
              <a:rPr lang="de-DE" sz="2400" b="1"/>
              <a:t>Sensor</a:t>
            </a:r>
            <a:endParaRPr lang="en-US" sz="2400">
              <a:cs typeface="Segoe UI Light"/>
            </a:endParaRPr>
          </a:p>
          <a:p>
            <a:pPr>
              <a:buNone/>
            </a:pPr>
            <a:r>
              <a:rPr lang="de-DE" sz="1600" b="1">
                <a:ea typeface="+mn-lt"/>
                <a:cs typeface="+mn-lt"/>
              </a:rPr>
              <a:t>Aktueller Stand:</a:t>
            </a:r>
            <a:endParaRPr lang="de-DE" sz="16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de-DE" sz="1600">
                <a:ea typeface="+mn-lt"/>
                <a:cs typeface="+mn-lt"/>
              </a:rPr>
              <a:t>Dauerbetrieb mit permanenter Stromversorgung möglich</a:t>
            </a:r>
            <a:endParaRPr lang="de-DE" sz="1600">
              <a:cs typeface="Segoe UI Light"/>
            </a:endParaRPr>
          </a:p>
          <a:p>
            <a:pPr>
              <a:buFont typeface="Arial"/>
              <a:buChar char="•"/>
            </a:pPr>
            <a:r>
              <a:rPr lang="de-DE" sz="1600">
                <a:ea typeface="+mn-lt"/>
                <a:cs typeface="+mn-lt"/>
              </a:rPr>
              <a:t>Kernfunktionalität abgeschlossen, vorläufige Installation möglich</a:t>
            </a:r>
            <a:endParaRPr lang="de-DE" sz="1600">
              <a:cs typeface="Segoe UI Light"/>
            </a:endParaRPr>
          </a:p>
          <a:p>
            <a:pPr indent="0">
              <a:buNone/>
            </a:pPr>
            <a:r>
              <a:rPr lang="de-DE" sz="1600" b="1">
                <a:ea typeface="+mn-lt"/>
                <a:cs typeface="+mn-lt"/>
              </a:rPr>
              <a:t>Offene Punkte:</a:t>
            </a:r>
            <a:endParaRPr lang="de-DE" sz="16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de-DE" sz="1600" b="1">
                <a:ea typeface="+mn-lt"/>
                <a:cs typeface="+mn-lt"/>
              </a:rPr>
              <a:t>Kalibrierung:</a:t>
            </a:r>
            <a:endParaRPr lang="de-DE" sz="1600">
              <a:ea typeface="+mn-lt"/>
              <a:cs typeface="+mn-lt"/>
            </a:endParaRPr>
          </a:p>
          <a:p>
            <a:pPr marL="971550" lvl="1" indent="-285750">
              <a:buFont typeface="Arial"/>
              <a:buChar char="•"/>
            </a:pPr>
            <a:r>
              <a:rPr lang="de-DE" sz="1600">
                <a:ea typeface="+mn-lt"/>
                <a:cs typeface="+mn-lt"/>
              </a:rPr>
              <a:t>Automatische Kalibrierung und Button-Mapping (z.B. 3-faches Drücken)</a:t>
            </a:r>
            <a:endParaRPr lang="de-DE" sz="1600">
              <a:cs typeface="Segoe UI Light"/>
            </a:endParaRPr>
          </a:p>
          <a:p>
            <a:pPr marL="971550" lvl="1" indent="-285750">
              <a:buFont typeface="Arial"/>
              <a:buChar char="•"/>
            </a:pPr>
            <a:r>
              <a:rPr lang="de-DE" sz="1600">
                <a:ea typeface="+mn-lt"/>
                <a:cs typeface="+mn-lt"/>
              </a:rPr>
              <a:t>LED-Feedback während Kalibrierung (ersetzt Terminal-Verbindung)</a:t>
            </a:r>
            <a:endParaRPr lang="de-DE" sz="1600">
              <a:cs typeface="Segoe UI Light"/>
            </a:endParaRPr>
          </a:p>
          <a:p>
            <a:pPr>
              <a:buFont typeface="Arial"/>
              <a:buChar char="•"/>
            </a:pPr>
            <a:r>
              <a:rPr lang="de-DE" sz="1600" b="1">
                <a:ea typeface="+mn-lt"/>
                <a:cs typeface="+mn-lt"/>
              </a:rPr>
              <a:t>Energiemanagement:</a:t>
            </a:r>
            <a:endParaRPr lang="de-DE" sz="1600">
              <a:ea typeface="+mn-lt"/>
              <a:cs typeface="+mn-lt"/>
            </a:endParaRPr>
          </a:p>
          <a:p>
            <a:pPr marL="971550" lvl="1" indent="-285750">
              <a:buFont typeface="Arial"/>
              <a:buChar char="•"/>
            </a:pPr>
            <a:r>
              <a:rPr lang="de-DE" sz="1600">
                <a:ea typeface="+mn-lt"/>
                <a:cs typeface="+mn-lt"/>
              </a:rPr>
              <a:t>Aktuell: Kein Deep-Sleep nach Datenübermittlung</a:t>
            </a:r>
            <a:endParaRPr lang="de-DE" sz="1600">
              <a:cs typeface="Segoe UI Light"/>
            </a:endParaRPr>
          </a:p>
          <a:p>
            <a:pPr marL="971550" lvl="1" indent="-285750">
              <a:buFont typeface="Arial"/>
              <a:buChar char="•"/>
            </a:pPr>
            <a:r>
              <a:rPr lang="de-DE" sz="1600">
                <a:ea typeface="+mn-lt"/>
                <a:cs typeface="+mn-lt"/>
              </a:rPr>
              <a:t>Ausstehend: Dynamische Wake-</a:t>
            </a:r>
            <a:r>
              <a:rPr lang="de-DE" sz="1600" err="1">
                <a:ea typeface="+mn-lt"/>
                <a:cs typeface="+mn-lt"/>
              </a:rPr>
              <a:t>up</a:t>
            </a:r>
            <a:r>
              <a:rPr lang="de-DE" sz="1600">
                <a:ea typeface="+mn-lt"/>
                <a:cs typeface="+mn-lt"/>
              </a:rPr>
              <a:t>-Quelle via GPIO-Interrupt (ADS1115)</a:t>
            </a:r>
          </a:p>
          <a:p>
            <a:pPr marL="971550" lvl="1" indent="-285750">
              <a:buFont typeface="Arial"/>
              <a:buChar char="•"/>
            </a:pPr>
            <a:r>
              <a:rPr lang="de-DE" sz="1600">
                <a:ea typeface="+mn-lt"/>
                <a:cs typeface="+mn-lt"/>
              </a:rPr>
              <a:t>Zu prüfen: LP-Core-I2C für Interrupt-Auslösung</a:t>
            </a:r>
            <a:endParaRPr lang="de-DE" sz="1600">
              <a:cs typeface="Segoe UI Light"/>
            </a:endParaRPr>
          </a:p>
          <a:p>
            <a:pPr>
              <a:buFont typeface="Arial"/>
              <a:buChar char="•"/>
            </a:pPr>
            <a:r>
              <a:rPr lang="de-DE" sz="1600" b="1">
                <a:ea typeface="+mn-lt"/>
                <a:cs typeface="+mn-lt"/>
              </a:rPr>
              <a:t>Batteriemanagement:</a:t>
            </a:r>
            <a:endParaRPr lang="de-DE" sz="1600">
              <a:cs typeface="Segoe UI Light"/>
            </a:endParaRPr>
          </a:p>
          <a:p>
            <a:pPr marL="971550" lvl="1" indent="-285750">
              <a:buFont typeface="Arial"/>
              <a:buChar char="•"/>
            </a:pPr>
            <a:r>
              <a:rPr lang="de-DE" sz="1600">
                <a:ea typeface="+mn-lt"/>
                <a:cs typeface="+mn-lt"/>
              </a:rPr>
              <a:t>Integration der Batteriestandmessung und </a:t>
            </a:r>
            <a:r>
              <a:rPr lang="de-DE" sz="1600" err="1">
                <a:ea typeface="+mn-lt"/>
                <a:cs typeface="+mn-lt"/>
              </a:rPr>
              <a:t>Zigbee</a:t>
            </a:r>
            <a:r>
              <a:rPr lang="de-DE" sz="1600">
                <a:ea typeface="+mn-lt"/>
                <a:cs typeface="+mn-lt"/>
              </a:rPr>
              <a:t>-Übertragung</a:t>
            </a:r>
            <a:endParaRPr lang="de-DE" sz="1600">
              <a:cs typeface="Segoe UI Light"/>
            </a:endParaRPr>
          </a:p>
          <a:p>
            <a:pPr marL="971550" lvl="1" indent="-285750">
              <a:buFont typeface="Arial"/>
              <a:buChar char="•"/>
            </a:pPr>
            <a:r>
              <a:rPr lang="de-DE" sz="1600">
                <a:ea typeface="+mn-lt"/>
                <a:cs typeface="+mn-lt"/>
              </a:rPr>
              <a:t>Klärung: </a:t>
            </a:r>
            <a:r>
              <a:rPr lang="de-DE" sz="1600" err="1">
                <a:ea typeface="+mn-lt"/>
                <a:cs typeface="+mn-lt"/>
              </a:rPr>
              <a:t>Vcc</a:t>
            </a:r>
            <a:r>
              <a:rPr lang="de-DE" sz="1600">
                <a:ea typeface="+mn-lt"/>
                <a:cs typeface="+mn-lt"/>
              </a:rPr>
              <a:t>-Rücklaufproblematik beim ADC</a:t>
            </a:r>
            <a:endParaRPr lang="de-DE" sz="1600">
              <a:cs typeface="Segoe UI Light"/>
            </a:endParaRPr>
          </a:p>
          <a:p>
            <a:pPr>
              <a:buNone/>
            </a:pPr>
            <a:endParaRPr lang="de-DE" sz="1600" b="1"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92608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BDFFB-8D85-2B7A-F22F-5A47CFFBA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16B7B-E3EF-7EF0-783A-FF4B04D92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>
                <a:solidFill>
                  <a:schemeClr val="bg1"/>
                </a:solidFill>
                <a:cs typeface="Segoe UI Light"/>
              </a:rPr>
              <a:t>3D-Druck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86290A2A-58C2-9E7B-B057-1B391244C0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5170761"/>
          </a:xfrm>
        </p:spPr>
        <p:txBody>
          <a:bodyPr lIns="91440" tIns="45720" rIns="91440" bIns="45720" rtlCol="0" anchor="t"/>
          <a:lstStyle/>
          <a:p>
            <a:pPr marL="0" indent="0">
              <a:buNone/>
            </a:pPr>
            <a:r>
              <a:rPr lang="de-DE" sz="2400" b="1" dirty="0"/>
              <a:t>3D-Druck-Team – Status-Update</a:t>
            </a:r>
            <a:br>
              <a:rPr lang="de-DE" sz="2400" b="1" dirty="0"/>
            </a:br>
            <a:br>
              <a:rPr lang="de-DE" sz="2400" b="1" dirty="0"/>
            </a:br>
            <a:r>
              <a:rPr lang="de-DE" sz="2000" b="1" dirty="0"/>
              <a:t>Pflanzenbereich:</a:t>
            </a:r>
            <a:endParaRPr lang="de-DE" sz="2000" dirty="0">
              <a:cs typeface="Segoe UI Light"/>
            </a:endParaRPr>
          </a:p>
          <a:p>
            <a:r>
              <a:rPr lang="de-DE" sz="2000" dirty="0">
                <a:ea typeface="+mn-lt"/>
                <a:cs typeface="+mn-lt"/>
              </a:rPr>
              <a:t>Wassertank (475 ml) um den Pflanzentopf, Nachfüllöffnung an der Seite.</a:t>
            </a:r>
            <a:endParaRPr lang="de-DE" sz="2000" dirty="0">
              <a:cs typeface="Segoe UI Light"/>
            </a:endParaRPr>
          </a:p>
          <a:p>
            <a:r>
              <a:rPr lang="de-DE" sz="2000" dirty="0">
                <a:ea typeface="+mn-lt"/>
                <a:cs typeface="+mn-lt"/>
              </a:rPr>
              <a:t>Innentopf einsetzbar, Fusion-Parameter für Wanddicke und Maße anpassbar.</a:t>
            </a:r>
            <a:endParaRPr lang="de-DE" sz="2000" dirty="0">
              <a:cs typeface="Segoe UI Light"/>
            </a:endParaRPr>
          </a:p>
          <a:p>
            <a:pPr marL="0" indent="0">
              <a:buNone/>
            </a:pPr>
            <a:r>
              <a:rPr lang="de-DE" sz="2000" b="1" dirty="0"/>
              <a:t>Technikbereich:</a:t>
            </a:r>
            <a:endParaRPr lang="de-DE" sz="2000" b="1" dirty="0">
              <a:cs typeface="Segoe UI Light"/>
            </a:endParaRPr>
          </a:p>
          <a:p>
            <a:r>
              <a:rPr lang="de-DE" sz="2000" dirty="0">
                <a:ea typeface="+mn-lt"/>
                <a:cs typeface="+mn-lt"/>
              </a:rPr>
              <a:t>Enthält Controller, Pumpe und Akku.</a:t>
            </a:r>
          </a:p>
          <a:p>
            <a:r>
              <a:rPr lang="de-DE" sz="2000" dirty="0">
                <a:ea typeface="+mn-lt"/>
                <a:cs typeface="+mn-lt"/>
              </a:rPr>
              <a:t>Anstatt einen Puck für die Technik zu verwenden, gibt es im Technikbereich feste Stellen, an denen die Teile installiert werden.</a:t>
            </a:r>
          </a:p>
          <a:p>
            <a:pPr marL="0" indent="0">
              <a:buNone/>
            </a:pPr>
            <a:r>
              <a:rPr lang="de-DE" sz="2000" b="1" dirty="0"/>
              <a:t>Randnotiz:</a:t>
            </a:r>
            <a:endParaRPr lang="de-DE" sz="2000" dirty="0">
              <a:cs typeface="Segoe UI Light"/>
            </a:endParaRPr>
          </a:p>
          <a:p>
            <a:r>
              <a:rPr lang="de-DE" sz="2000" b="1" dirty="0">
                <a:ea typeface="+mn-lt"/>
                <a:cs typeface="+mn-lt"/>
              </a:rPr>
              <a:t>Epoxidharz:</a:t>
            </a:r>
            <a:r>
              <a:rPr lang="de-DE" sz="2000" dirty="0">
                <a:ea typeface="+mn-lt"/>
                <a:cs typeface="+mn-lt"/>
              </a:rPr>
              <a:t> In flüssigem Zustand giftig – Schutzmaßnahmen erforderlich</a:t>
            </a:r>
            <a:endParaRPr lang="de-DE" sz="2000" dirty="0">
              <a:cs typeface="Segoe UI Light"/>
            </a:endParaRPr>
          </a:p>
          <a:p>
            <a:endParaRPr lang="de-DE" sz="1400">
              <a:cs typeface="Segoe UI Light"/>
            </a:endParaRP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0A7C3AF8-F6E5-C6CF-71F6-A97C78643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pic>
        <p:nvPicPr>
          <p:cNvPr id="4" name="Picture 3" descr="A white object with a black background&#10;&#10;Description automatically generated">
            <a:extLst>
              <a:ext uri="{FF2B5EF4-FFF2-40B4-BE49-F238E27FC236}">
                <a16:creationId xmlns:a16="http://schemas.microsoft.com/office/drawing/2014/main" id="{CA937CC1-D9A1-D660-A237-E6F0AF506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7949" y="1325352"/>
            <a:ext cx="5276126" cy="282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BDFFB-8D85-2B7A-F22F-5A47CFFBA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16B7B-E3EF-7EF0-783A-FF4B04D92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>
                <a:solidFill>
                  <a:schemeClr val="bg1"/>
                </a:solidFill>
                <a:cs typeface="Segoe UI Light"/>
              </a:rPr>
              <a:t>3D-Druck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0A7C3AF8-F6E5-C6CF-71F6-A97C78643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pic>
        <p:nvPicPr>
          <p:cNvPr id="4" name="Picture 3" descr="A white object with a black background&#10;&#10;Description automatically generated">
            <a:extLst>
              <a:ext uri="{FF2B5EF4-FFF2-40B4-BE49-F238E27FC236}">
                <a16:creationId xmlns:a16="http://schemas.microsoft.com/office/drawing/2014/main" id="{CA937CC1-D9A1-D660-A237-E6F0AF506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545" y="698390"/>
            <a:ext cx="10745163" cy="5827751"/>
          </a:xfrm>
          <a:prstGeom prst="rect">
            <a:avLst/>
          </a:prstGeom>
        </p:spPr>
      </p:pic>
      <p:pic>
        <p:nvPicPr>
          <p:cNvPr id="8" name="Content Placeholder 7" descr="A white object with holes&#10;&#10;Description automatically generated">
            <a:extLst>
              <a:ext uri="{FF2B5EF4-FFF2-40B4-BE49-F238E27FC236}">
                <a16:creationId xmlns:a16="http://schemas.microsoft.com/office/drawing/2014/main" id="{DC8869FC-5203-2759-6A2E-21AEE656160B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5"/>
          <a:stretch>
            <a:fillRect/>
          </a:stretch>
        </p:blipFill>
        <p:spPr>
          <a:xfrm>
            <a:off x="-1320064" y="836811"/>
            <a:ext cx="6035366" cy="3343275"/>
          </a:xfrm>
        </p:spPr>
      </p:pic>
      <p:pic>
        <p:nvPicPr>
          <p:cNvPr id="9" name="Picture 8" descr="A drawing of a hexagon shaped object&#10;&#10;Description automatically generated">
            <a:extLst>
              <a:ext uri="{FF2B5EF4-FFF2-40B4-BE49-F238E27FC236}">
                <a16:creationId xmlns:a16="http://schemas.microsoft.com/office/drawing/2014/main" id="{DD5E5334-FFC1-DF57-AA86-D71279C0B6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379" y="2246959"/>
            <a:ext cx="9259746" cy="513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32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E4313-4818-286A-9379-F239EB259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F75E5-2B1C-7F38-A341-FDAAD739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>
                <a:solidFill>
                  <a:schemeClr val="bg1"/>
                </a:solidFill>
                <a:cs typeface="Segoe UI Light"/>
              </a:rPr>
              <a:t>Arbeitsstunden</a:t>
            </a:r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5AA31176-3FCE-056D-F24D-9DE6D7DD7C4C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2095464741"/>
              </p:ext>
            </p:extLst>
          </p:nvPr>
        </p:nvGraphicFramePr>
        <p:xfrm>
          <a:off x="1958569" y="1365746"/>
          <a:ext cx="8273902" cy="4126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951">
                  <a:extLst>
                    <a:ext uri="{9D8B030D-6E8A-4147-A177-3AD203B41FA5}">
                      <a16:colId xmlns:a16="http://schemas.microsoft.com/office/drawing/2014/main" val="2617019709"/>
                    </a:ext>
                  </a:extLst>
                </a:gridCol>
                <a:gridCol w="4136951">
                  <a:extLst>
                    <a:ext uri="{9D8B030D-6E8A-4147-A177-3AD203B41FA5}">
                      <a16:colId xmlns:a16="http://schemas.microsoft.com/office/drawing/2014/main" val="2044559476"/>
                    </a:ext>
                  </a:extLst>
                </a:gridCol>
              </a:tblGrid>
              <a:tr h="469050"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Arbeitsstunden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87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496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36,4</a:t>
                      </a: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28542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Christoph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687094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Henri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45005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Jannick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14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15673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Joscha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20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4632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de-DE" b="0" dirty="0" err="1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Kacper</a:t>
                      </a:r>
                      <a:endParaRPr lang="de-DE" b="0">
                        <a:solidFill>
                          <a:srgbClr val="434343"/>
                        </a:solidFill>
                        <a:effectLst/>
                        <a:latin typeface="+mn-lt"/>
                      </a:endParaRP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21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273288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Nils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48472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Paul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30099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Richard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36851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r>
                        <a:rPr lang="de-DE" b="1" i="0" u="none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chemeClr val="tx1"/>
                          </a:solidFill>
                        </a:rPr>
                        <a:t>260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51695"/>
                  </a:ext>
                </a:extLst>
              </a:tr>
            </a:tbl>
          </a:graphicData>
        </a:graphic>
      </p:graphicFrame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4E4661D8-089D-C2A1-86BC-854FF23E5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91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B2289-DC7B-5941-FA40-D6127F7E9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3BC32-7A13-B387-CB62-C63CACAC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>
                <a:solidFill>
                  <a:schemeClr val="bg1"/>
                </a:solidFill>
                <a:cs typeface="Segoe UI Light"/>
              </a:rPr>
              <a:t>Nächste Ziele / Fragen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DF29378C-B0CF-CDBB-9B5B-A6085A20E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EC05F357-DCFC-C822-F1BA-224EB80E70E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777066"/>
          </a:xfrm>
        </p:spPr>
        <p:txBody>
          <a:bodyPr lIns="91440" tIns="45720" rIns="91440" bIns="45720" rtlCol="0" anchor="t"/>
          <a:lstStyle/>
          <a:p>
            <a:r>
              <a:rPr lang="de-DE" dirty="0">
                <a:ea typeface="+mn-lt"/>
                <a:cs typeface="+mn-lt"/>
              </a:rPr>
              <a:t>Ziele: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de-DE" dirty="0">
                <a:ea typeface="+mn-lt"/>
                <a:cs typeface="+mn-lt"/>
              </a:rPr>
              <a:t>3D Druck Doku aktualisieren</a:t>
            </a:r>
          </a:p>
          <a:p>
            <a:pPr lvl="1"/>
            <a:r>
              <a:rPr lang="de-DE" dirty="0">
                <a:ea typeface="+mn-lt"/>
                <a:cs typeface="+mn-lt"/>
              </a:rPr>
              <a:t>Skalierbarkeit fixen + Löcher für USB C Buchse und Taster anpassen</a:t>
            </a:r>
          </a:p>
          <a:p>
            <a:pPr lvl="1"/>
            <a:r>
              <a:rPr lang="de-DE" dirty="0">
                <a:ea typeface="+mn-lt"/>
                <a:cs typeface="+mn-lt"/>
              </a:rPr>
              <a:t>Testdruck Epoxidharz -&gt; Wann ist die Bestellung da?</a:t>
            </a:r>
          </a:p>
          <a:p>
            <a:pPr lvl="1"/>
            <a:r>
              <a:rPr lang="de-DE" dirty="0">
                <a:ea typeface="+mn-lt"/>
                <a:cs typeface="+mn-lt"/>
              </a:rPr>
              <a:t>Testdruck Technikbereich -&gt; Vorher alles erneut kontrollieren</a:t>
            </a:r>
          </a:p>
          <a:p>
            <a:pPr lvl="1"/>
            <a:r>
              <a:rPr lang="de-DE" dirty="0">
                <a:ea typeface="+mn-lt"/>
                <a:cs typeface="+mn-lt"/>
              </a:rPr>
              <a:t>Testdruck Komplett -&gt; Vorher alles erneut kontrollieren</a:t>
            </a:r>
          </a:p>
          <a:p>
            <a:pPr lvl="1"/>
            <a:r>
              <a:rPr lang="de-DE" dirty="0">
                <a:ea typeface="+mn-lt"/>
                <a:cs typeface="+mn-lt"/>
              </a:rPr>
              <a:t>Kalibrierung der tatsächlichen Durchflussmengen der Pumpe</a:t>
            </a:r>
          </a:p>
          <a:p>
            <a:r>
              <a:rPr lang="de-DE" dirty="0">
                <a:ea typeface="+mn-lt"/>
                <a:cs typeface="+mn-lt"/>
              </a:rPr>
              <a:t>Fragen für Herr </a:t>
            </a:r>
            <a:r>
              <a:rPr lang="de-DE" dirty="0" err="1">
                <a:ea typeface="+mn-lt"/>
                <a:cs typeface="+mn-lt"/>
              </a:rPr>
              <a:t>Thönnessen</a:t>
            </a:r>
            <a:r>
              <a:rPr lang="de-DE" dirty="0">
                <a:ea typeface="+mn-lt"/>
                <a:cs typeface="+mn-lt"/>
              </a:rPr>
              <a:t>:</a:t>
            </a:r>
            <a:endParaRPr lang="de-DE">
              <a:cs typeface="Segoe UI Light"/>
            </a:endParaRPr>
          </a:p>
          <a:p>
            <a:pPr lvl="1"/>
            <a:r>
              <a:rPr lang="de-DE" dirty="0">
                <a:ea typeface="+mn-lt"/>
                <a:cs typeface="+mn-lt"/>
              </a:rPr>
              <a:t>Stand der Bestellung vom Epoxidharz?</a:t>
            </a:r>
            <a:endParaRPr lang="de-DE">
              <a:cs typeface="Segoe UI Light"/>
            </a:endParaRPr>
          </a:p>
          <a:p>
            <a:pPr lvl="1"/>
            <a:r>
              <a:rPr lang="de-DE" dirty="0">
                <a:ea typeface="+mn-lt"/>
                <a:cs typeface="+mn-lt"/>
              </a:rPr>
              <a:t>Schrauben?</a:t>
            </a:r>
            <a:endParaRPr lang="de-DE">
              <a:cs typeface="Segoe UI Light"/>
            </a:endParaRPr>
          </a:p>
          <a:p>
            <a:pPr lvl="1"/>
            <a:r>
              <a:rPr lang="de-DE" dirty="0">
                <a:ea typeface="+mn-lt"/>
                <a:cs typeface="+mn-lt"/>
              </a:rPr>
              <a:t>Wanddicke?</a:t>
            </a:r>
            <a:endParaRPr lang="de-DE" dirty="0">
              <a:cs typeface="Segoe UI Light"/>
            </a:endParaRPr>
          </a:p>
          <a:p>
            <a:pPr lvl="1"/>
            <a:r>
              <a:rPr lang="de-DE" dirty="0">
                <a:ea typeface="+mn-lt"/>
                <a:cs typeface="+mn-lt"/>
              </a:rPr>
              <a:t>Genauigkeit des 3D Drucks?</a:t>
            </a:r>
            <a:endParaRPr lang="de-DE" dirty="0"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57528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7FB95-6348-574C-7251-CCB9B74F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AF62997-2113-83BF-4434-399B98A3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73" y="1081237"/>
            <a:ext cx="5444231" cy="2862225"/>
          </a:xfrm>
        </p:spPr>
        <p:txBody>
          <a:bodyPr lIns="91440" tIns="45720" rIns="91440" bIns="45720" rtlCol="0" anchor="b"/>
          <a:lstStyle>
            <a:defPPr>
              <a:defRPr lang="de-DE"/>
            </a:defPPr>
          </a:lstStyle>
          <a:p>
            <a:pPr rtl="0"/>
            <a:r>
              <a:rPr lang="de-DE" sz="4800">
                <a:solidFill>
                  <a:schemeClr val="accent1"/>
                </a:solidFill>
              </a:rPr>
              <a:t>Danke für eure </a:t>
            </a:r>
            <a:br>
              <a:rPr lang="de-DE" sz="4800">
                <a:solidFill>
                  <a:schemeClr val="accent1"/>
                </a:solidFill>
              </a:rPr>
            </a:br>
            <a:r>
              <a:rPr lang="de-DE" sz="4800">
                <a:solidFill>
                  <a:schemeClr val="accent1"/>
                </a:solidFill>
              </a:rPr>
              <a:t>Aufmerksamkeit</a:t>
            </a:r>
            <a:endParaRPr lang="de-DE" sz="4800">
              <a:solidFill>
                <a:schemeClr val="accent1"/>
              </a:solidFill>
              <a:cs typeface="Segoe UI Light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A5BE1C-4CCE-B794-2761-D424BA1C1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6631" y="3943462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>
                <a:solidFill>
                  <a:schemeClr val="tx1"/>
                </a:solidFill>
              </a:rPr>
              <a:t>Noch Fragen?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E1F1041B-5377-CA4A-F724-741EB8E29A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4B6EF2B6-2BC5-ACD6-7C55-2AC9B9ED59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</p:spPr>
      </p:pic>
    </p:spTree>
    <p:extLst>
      <p:ext uri="{BB962C8B-B14F-4D97-AF65-F5344CB8AC3E}">
        <p14:creationId xmlns:p14="http://schemas.microsoft.com/office/powerpoint/2010/main" val="160704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87">
      <a:dk1>
        <a:srgbClr val="000000"/>
      </a:dk1>
      <a:lt1>
        <a:srgbClr val="FFFFFF"/>
      </a:lt1>
      <a:dk2>
        <a:srgbClr val="BBAA9C"/>
      </a:dk2>
      <a:lt2>
        <a:srgbClr val="E7E6E6"/>
      </a:lt2>
      <a:accent1>
        <a:srgbClr val="668A60"/>
      </a:accent1>
      <a:accent2>
        <a:srgbClr val="702128"/>
      </a:accent2>
      <a:accent3>
        <a:srgbClr val="46708C"/>
      </a:accent3>
      <a:accent4>
        <a:srgbClr val="BB2606"/>
      </a:accent4>
      <a:accent5>
        <a:srgbClr val="F1910F"/>
      </a:accent5>
      <a:accent6>
        <a:srgbClr val="FBD5AD"/>
      </a:accent6>
      <a:hlink>
        <a:srgbClr val="6F2127"/>
      </a:hlink>
      <a:folHlink>
        <a:srgbClr val="BB2606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0155664_TF45300960_Win32" id="{93BB0830-D04C-40A9-843F-335C04F5FB29}" vid="{8CBED863-E79D-4613-8639-B6FC13940239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Persönlicher Reiseplaner</Template>
  <Application>Microsoft Office PowerPoint</Application>
  <PresentationFormat>Widescreen</PresentationFormat>
  <Slides>11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Office-Design</vt:lpstr>
      <vt:lpstr>PowerPoint Presentation</vt:lpstr>
      <vt:lpstr>Inhalt</vt:lpstr>
      <vt:lpstr>Ergebnisse Dokumentation</vt:lpstr>
      <vt:lpstr>Ergebnisse Hardware</vt:lpstr>
      <vt:lpstr>Ergebnisse Software</vt:lpstr>
      <vt:lpstr>Ergebnisse Software</vt:lpstr>
      <vt:lpstr>Ergebnisse 3D-Druck</vt:lpstr>
      <vt:lpstr>Ergebnisse 3D-Druck</vt:lpstr>
      <vt:lpstr>Arbeitsstunden</vt:lpstr>
      <vt:lpstr>Nächste Ziele / Fragen</vt:lpstr>
      <vt:lpstr>Danke für eure 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Nils Müller</dc:creator>
  <cp:revision>56</cp:revision>
  <dcterms:created xsi:type="dcterms:W3CDTF">2024-10-15T17:07:22Z</dcterms:created>
  <dcterms:modified xsi:type="dcterms:W3CDTF">2024-12-19T09:01:02Z</dcterms:modified>
</cp:coreProperties>
</file>